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65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6381328"/>
          </a:xfrm>
        </p:spPr>
        <p:txBody>
          <a:bodyPr>
            <a:normAutofit fontScale="90000"/>
          </a:bodyPr>
          <a:lstStyle/>
          <a:p>
            <a:r>
              <a:rPr lang="ru-RU" sz="4000" b="1" smtClean="0"/>
              <a:t>Занятие </a:t>
            </a:r>
            <a:r>
              <a:rPr lang="ru-RU" sz="4000" b="1" smtClean="0"/>
              <a:t>6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i="1" dirty="0" smtClean="0"/>
              <a:t>Восстанови пословицу и отгадай загадку: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	</a:t>
            </a:r>
            <a:br>
              <a:rPr lang="ru-RU" sz="3600" b="1" dirty="0" smtClean="0"/>
            </a:br>
            <a:r>
              <a:rPr lang="ru-RU" sz="3300" b="1" dirty="0" smtClean="0"/>
              <a:t>… в церковь людей зовет, а сам никогда не бывает.</a:t>
            </a:r>
            <a:br>
              <a:rPr lang="ru-RU" sz="3300" b="1" dirty="0" smtClean="0"/>
            </a:br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b="1" dirty="0" smtClean="0"/>
              <a:t>Кричит без языка,</a:t>
            </a:r>
            <a:br>
              <a:rPr lang="ru-RU" sz="3600" b="1" dirty="0" smtClean="0"/>
            </a:br>
            <a:r>
              <a:rPr lang="ru-RU" sz="3600" b="1" dirty="0" smtClean="0"/>
              <a:t> Поет без горла,</a:t>
            </a:r>
            <a:br>
              <a:rPr lang="ru-RU" sz="3600" b="1" dirty="0" smtClean="0"/>
            </a:br>
            <a:r>
              <a:rPr lang="ru-RU" sz="3600" b="1" dirty="0" smtClean="0"/>
              <a:t> Радует и бедует,</a:t>
            </a:r>
            <a:br>
              <a:rPr lang="ru-RU" sz="3600" b="1" dirty="0" smtClean="0"/>
            </a:br>
            <a:r>
              <a:rPr lang="ru-RU" sz="3600" b="1" dirty="0" smtClean="0"/>
              <a:t> А сердца не чует.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b="1" i="1" dirty="0" smtClean="0"/>
              <a:t>Какое слово объединяет ваши ответы?</a:t>
            </a:r>
            <a:br>
              <a:rPr lang="ru-RU" sz="3600" b="1" i="1" dirty="0" smtClean="0"/>
            </a:br>
            <a:r>
              <a:rPr lang="ru-RU" sz="3600" b="1" i="1" dirty="0" smtClean="0"/>
              <a:t>Попробуйте на основе этого слова вывести тему урока.</a:t>
            </a:r>
            <a:r>
              <a:rPr lang="ru-RU" sz="4000" b="1" i="1" dirty="0" smtClean="0"/>
              <a:t/>
            </a:r>
            <a:br>
              <a:rPr lang="ru-RU" sz="4000" b="1" i="1" dirty="0" smtClean="0"/>
            </a:br>
            <a:endParaRPr lang="ru-RU" sz="40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2736304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Царевич </a:t>
            </a:r>
            <a:r>
              <a:rPr lang="ru-RU" sz="3600" b="1" dirty="0" err="1" smtClean="0"/>
              <a:t>Димитрий</a:t>
            </a:r>
            <a:endParaRPr lang="ru-RU" sz="3600" b="1" dirty="0"/>
          </a:p>
        </p:txBody>
      </p:sp>
      <p:pic>
        <p:nvPicPr>
          <p:cNvPr id="4098" name="Picture 2" descr="D:\02. ДНК\2-год обучения от 05. 08. 2011\ДНК\1-10 уроки. Святая Русь от 30.10.2011\5 урок\13. Царевич Димитр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13" y="0"/>
            <a:ext cx="6072187" cy="6827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27584"/>
          </a:xfrm>
        </p:spPr>
        <p:txBody>
          <a:bodyPr/>
          <a:lstStyle/>
          <a:p>
            <a:r>
              <a:rPr lang="ru-RU" b="1" dirty="0" smtClean="0"/>
              <a:t>Язык колокола</a:t>
            </a:r>
            <a:endParaRPr lang="ru-RU" b="1" dirty="0"/>
          </a:p>
        </p:txBody>
      </p:sp>
      <p:pic>
        <p:nvPicPr>
          <p:cNvPr id="5122" name="Picture 2" descr="D:\02. ДНК\2-год обучения от 05. 08. 2011\ДНК\1-10 уроки. Святая Русь от 30.10.2011\5 урок\14. Язык колоко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1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Ухо колокола</a:t>
            </a:r>
            <a:endParaRPr lang="ru-RU" b="1" dirty="0"/>
          </a:p>
        </p:txBody>
      </p:sp>
      <p:pic>
        <p:nvPicPr>
          <p:cNvPr id="6146" name="Picture 2" descr="D:\02. ДНК\2-год обучения от 05. 08. 2011\ДНК\1-10 уроки. Святая Русь от 30.10.2011\5 урок\15. Ухо колоко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3600" b="1" smtClean="0"/>
              <a:t>Чин освящения </a:t>
            </a:r>
            <a:r>
              <a:rPr lang="ru-RU" sz="3600" b="1" dirty="0" smtClean="0"/>
              <a:t>колокола</a:t>
            </a:r>
            <a:endParaRPr lang="ru-RU" sz="3600" b="1" dirty="0"/>
          </a:p>
        </p:txBody>
      </p:sp>
      <p:pic>
        <p:nvPicPr>
          <p:cNvPr id="7170" name="Picture 2" descr="D:\02. ДНК\2-год обучения от 05. 08. 2011\ДНК\1-10 уроки. Святая Русь от 30.10.2011\5 урок\16. Освящение колоко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70837"/>
            <a:ext cx="7704856" cy="6287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76400" y="990600"/>
          <a:ext cx="6096000" cy="469392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Зелёный</a:t>
                      </a:r>
                      <a:r>
                        <a:rPr lang="ru-RU" sz="2800" dirty="0">
                          <a:solidFill>
                            <a:srgbClr val="00FF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........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CC66"/>
                          </a:solidFill>
                          <a:latin typeface="Times New Roman"/>
                          <a:ea typeface="Times New Roman"/>
                        </a:rPr>
                        <a:t>Мне было интересно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Жёлтый</a:t>
                      </a:r>
                      <a:r>
                        <a:rPr lang="ru-RU" sz="2800" dirty="0">
                          <a:solidFill>
                            <a:srgbClr val="FFFF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.........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Мне было интересно, но кое-что осталось непонятным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Красный</a:t>
                      </a:r>
                      <a:r>
                        <a:rPr lang="ru-RU" sz="2800" dirty="0">
                          <a:solidFill>
                            <a:srgbClr val="FF0000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........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Я с этим не согласен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Фиолетовый</a:t>
                      </a:r>
                      <a:r>
                        <a:rPr lang="ru-RU" sz="2800" dirty="0">
                          <a:solidFill>
                            <a:srgbClr val="FF00FF"/>
                          </a:solidFill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..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00FF"/>
                          </a:solidFill>
                          <a:latin typeface="Times New Roman"/>
                          <a:ea typeface="Times New Roman"/>
                        </a:rPr>
                        <a:t>Мне это «фиолетово»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FFFF"/>
                          </a:solidFill>
                          <a:highlight>
                            <a:srgbClr val="000080"/>
                          </a:highlight>
                          <a:latin typeface="Times New Roman"/>
                          <a:ea typeface="Times New Roman"/>
                        </a:rPr>
                        <a:t>Чёрный</a:t>
                      </a:r>
                      <a:r>
                        <a:rPr lang="ru-RU" sz="2800" dirty="0">
                          <a:highlight>
                            <a:srgbClr val="000080"/>
                          </a:highlight>
                          <a:latin typeface="Times New Roman"/>
                          <a:ea typeface="Times New Roman"/>
                        </a:rPr>
                        <a:t>..........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FFFF"/>
                          </a:solidFill>
                          <a:highlight>
                            <a:srgbClr val="000000"/>
                          </a:highlight>
                          <a:latin typeface="Times New Roman"/>
                          <a:ea typeface="Times New Roman"/>
                        </a:rPr>
                        <a:t>Мне было скучно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>
                <a:solidFill>
                  <a:srgbClr val="FF0000"/>
                </a:solidFill>
                <a:cs typeface="Times New Roman" pitchFamily="18" charset="0"/>
              </a:rPr>
              <a:t>И</a:t>
            </a:r>
            <a:r>
              <a:rPr lang="ru-RU" sz="3200">
                <a:cs typeface="Times New Roman" pitchFamily="18" charset="0"/>
              </a:rPr>
              <a:t> </a:t>
            </a:r>
            <a:r>
              <a:rPr lang="ru-RU" sz="3200">
                <a:solidFill>
                  <a:srgbClr val="FF9933"/>
                </a:solidFill>
                <a:cs typeface="Times New Roman" pitchFamily="18" charset="0"/>
              </a:rPr>
              <a:t>Н</a:t>
            </a:r>
            <a:r>
              <a:rPr lang="ru-RU" sz="3200">
                <a:solidFill>
                  <a:srgbClr val="FFFF00"/>
                </a:solidFill>
                <a:cs typeface="Times New Roman" pitchFamily="18" charset="0"/>
              </a:rPr>
              <a:t> Д</a:t>
            </a:r>
            <a:r>
              <a:rPr lang="ru-RU" sz="3200">
                <a:cs typeface="Times New Roman" pitchFamily="18" charset="0"/>
              </a:rPr>
              <a:t> </a:t>
            </a:r>
            <a:r>
              <a:rPr lang="ru-RU" sz="3200">
                <a:solidFill>
                  <a:srgbClr val="00FF00"/>
                </a:solidFill>
                <a:cs typeface="Times New Roman" pitchFamily="18" charset="0"/>
              </a:rPr>
              <a:t>И</a:t>
            </a:r>
            <a:r>
              <a:rPr lang="ru-RU" sz="3200">
                <a:cs typeface="Times New Roman" pitchFamily="18" charset="0"/>
              </a:rPr>
              <a:t> </a:t>
            </a:r>
            <a:r>
              <a:rPr lang="ru-RU" sz="3200">
                <a:solidFill>
                  <a:srgbClr val="3399FF"/>
                </a:solidFill>
                <a:cs typeface="Times New Roman" pitchFamily="18" charset="0"/>
              </a:rPr>
              <a:t>К</a:t>
            </a:r>
            <a:r>
              <a:rPr lang="ru-RU" sz="3200">
                <a:cs typeface="Times New Roman" pitchFamily="18" charset="0"/>
              </a:rPr>
              <a:t> </a:t>
            </a:r>
            <a:r>
              <a:rPr lang="ru-RU" sz="3200">
                <a:solidFill>
                  <a:srgbClr val="3333CC"/>
                </a:solidFill>
                <a:cs typeface="Times New Roman" pitchFamily="18" charset="0"/>
              </a:rPr>
              <a:t>А</a:t>
            </a:r>
            <a:r>
              <a:rPr lang="ru-RU" sz="3200">
                <a:cs typeface="Times New Roman" pitchFamily="18" charset="0"/>
              </a:rPr>
              <a:t> </a:t>
            </a:r>
            <a:r>
              <a:rPr lang="ru-RU" sz="3200">
                <a:solidFill>
                  <a:srgbClr val="CC00CC"/>
                </a:solidFill>
                <a:cs typeface="Times New Roman" pitchFamily="18" charset="0"/>
              </a:rPr>
              <a:t>Т</a:t>
            </a:r>
            <a:r>
              <a:rPr lang="ru-RU" sz="3200">
                <a:cs typeface="Times New Roman" pitchFamily="18" charset="0"/>
              </a:rPr>
              <a:t> </a:t>
            </a:r>
            <a:r>
              <a:rPr lang="ru-RU" sz="3200">
                <a:solidFill>
                  <a:srgbClr val="FF00FF"/>
                </a:solidFill>
                <a:cs typeface="Times New Roman" pitchFamily="18" charset="0"/>
              </a:rPr>
              <a:t>О</a:t>
            </a:r>
            <a:r>
              <a:rPr lang="ru-RU" sz="3200">
                <a:cs typeface="Times New Roman" pitchFamily="18" charset="0"/>
              </a:rPr>
              <a:t> Р    </a:t>
            </a:r>
            <a:r>
              <a:rPr lang="ru-RU" sz="3200">
                <a:solidFill>
                  <a:srgbClr val="66FF33"/>
                </a:solidFill>
                <a:cs typeface="Times New Roman" pitchFamily="18" charset="0"/>
              </a:rPr>
              <a:t>Т</a:t>
            </a:r>
            <a:r>
              <a:rPr lang="ru-RU" sz="3200">
                <a:solidFill>
                  <a:srgbClr val="FFFF00"/>
                </a:solidFill>
                <a:cs typeface="Times New Roman" pitchFamily="18" charset="0"/>
              </a:rPr>
              <a:t>В</a:t>
            </a:r>
            <a:r>
              <a:rPr lang="ru-RU" sz="3200">
                <a:solidFill>
                  <a:srgbClr val="FF0000"/>
                </a:solidFill>
                <a:cs typeface="Times New Roman" pitchFamily="18" charset="0"/>
              </a:rPr>
              <a:t>О</a:t>
            </a:r>
            <a:r>
              <a:rPr lang="ru-RU" sz="3200">
                <a:solidFill>
                  <a:srgbClr val="FF00FF"/>
                </a:solidFill>
                <a:cs typeface="Times New Roman" pitchFamily="18" charset="0"/>
              </a:rPr>
              <a:t>И</a:t>
            </a:r>
            <a:r>
              <a:rPr lang="ru-RU" sz="3200">
                <a:solidFill>
                  <a:srgbClr val="FF9999"/>
                </a:solidFill>
                <a:cs typeface="Times New Roman" pitchFamily="18" charset="0"/>
              </a:rPr>
              <a:t>Х </a:t>
            </a:r>
            <a:r>
              <a:rPr lang="ru-RU" sz="3200">
                <a:solidFill>
                  <a:srgbClr val="FF00FF"/>
                </a:solidFill>
                <a:cs typeface="Times New Roman" pitchFamily="18" charset="0"/>
              </a:rPr>
              <a:t> </a:t>
            </a:r>
            <a:r>
              <a:rPr lang="ru-RU" sz="3200">
                <a:cs typeface="Times New Roman" pitchFamily="18" charset="0"/>
              </a:rPr>
              <a:t> </a:t>
            </a:r>
            <a:r>
              <a:rPr lang="ru-RU" sz="3200">
                <a:solidFill>
                  <a:srgbClr val="3333CC"/>
                </a:solidFill>
                <a:cs typeface="Times New Roman" pitchFamily="18" charset="0"/>
              </a:rPr>
              <a:t>Ч</a:t>
            </a:r>
            <a:r>
              <a:rPr lang="ru-RU" sz="3200">
                <a:solidFill>
                  <a:srgbClr val="FF9900"/>
                </a:solidFill>
                <a:cs typeface="Times New Roman" pitchFamily="18" charset="0"/>
              </a:rPr>
              <a:t>У</a:t>
            </a:r>
            <a:r>
              <a:rPr lang="ru-RU" sz="3200">
                <a:solidFill>
                  <a:srgbClr val="CC00CC"/>
                </a:solidFill>
                <a:cs typeface="Times New Roman" pitchFamily="18" charset="0"/>
              </a:rPr>
              <a:t>В</a:t>
            </a:r>
            <a:r>
              <a:rPr lang="ru-RU" sz="3200">
                <a:solidFill>
                  <a:srgbClr val="00FFFF"/>
                </a:solidFill>
                <a:cs typeface="Times New Roman" pitchFamily="18" charset="0"/>
              </a:rPr>
              <a:t>С</a:t>
            </a:r>
            <a:r>
              <a:rPr lang="ru-RU" sz="3200">
                <a:solidFill>
                  <a:srgbClr val="33CCFF"/>
                </a:solidFill>
                <a:cs typeface="Times New Roman" pitchFamily="18" charset="0"/>
              </a:rPr>
              <a:t>Т</a:t>
            </a:r>
            <a:r>
              <a:rPr lang="ru-RU" sz="3200">
                <a:solidFill>
                  <a:srgbClr val="FF6600"/>
                </a:solidFill>
                <a:cs typeface="Times New Roman" pitchFamily="18" charset="0"/>
              </a:rPr>
              <a:t>В</a:t>
            </a:r>
            <a:endParaRPr lang="ru-RU" sz="3200"/>
          </a:p>
          <a:p>
            <a:pPr algn="ctr" eaLnBrk="0" hangingPunct="0"/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2933" t="30351" r="13695" b="12201"/>
          <a:stretch>
            <a:fillRect/>
          </a:stretch>
        </p:blipFill>
        <p:spPr bwMode="auto">
          <a:xfrm>
            <a:off x="0" y="0"/>
            <a:ext cx="9135352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1. Значение колокола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5220072" cy="693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06"/>
          <p:cNvPicPr>
            <a:picLocks noChangeAspect="1" noChangeArrowheads="1"/>
          </p:cNvPicPr>
          <p:nvPr/>
        </p:nvPicPr>
        <p:blipFill>
          <a:blip r:embed="rId3" cstate="print"/>
          <a:srcRect l="9932"/>
          <a:stretch>
            <a:fillRect/>
          </a:stretch>
        </p:blipFill>
        <p:spPr bwMode="auto">
          <a:xfrm>
            <a:off x="5004048" y="0"/>
            <a:ext cx="41399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Видео 2. Благовест. Трезвон. Перезвон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3. Свадебный звон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4. Погребальный звон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5. Пасхальный звон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 Светлую седмицу кто не звонарь ?</a:t>
            </a:r>
            <a:endParaRPr lang="ru-RU" b="1" dirty="0"/>
          </a:p>
        </p:txBody>
      </p:sp>
      <p:pic>
        <p:nvPicPr>
          <p:cNvPr id="3074" name="Picture 2" descr="D:\02. ДНК\2-год обучения от 05. 08. 2011\ДНК\1-10 уроки. Святая Русь от 30.10.2011\5 урок\12. Звонар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620000" cy="5314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91</Words>
  <Application>Microsoft Office PowerPoint</Application>
  <PresentationFormat>Экран (4:3)</PresentationFormat>
  <Paragraphs>22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Занятие 6 Восстанови пословицу и отгадай загадку:   … в церковь людей зовет, а сам никогда не бывает.   Кричит без языка,  Поет без горла,  Радует и бедует,  А сердца не чует.   Какое слово объединяет ваши ответы? Попробуйте на основе этого слова вывести тему урока. </vt:lpstr>
      <vt:lpstr>Слайд 2</vt:lpstr>
      <vt:lpstr>Видео 1. Значение колокола</vt:lpstr>
      <vt:lpstr>Слайд 4</vt:lpstr>
      <vt:lpstr>Видео 2. Благовест. Трезвон. Перезвон</vt:lpstr>
      <vt:lpstr>Видео 3. Свадебный звон</vt:lpstr>
      <vt:lpstr>Видео 4. Погребальный звон</vt:lpstr>
      <vt:lpstr>Видео 5. Пасхальный звон</vt:lpstr>
      <vt:lpstr>В Светлую седмицу кто не звонарь ?</vt:lpstr>
      <vt:lpstr>Царевич Димитрий</vt:lpstr>
      <vt:lpstr>Язык колокола</vt:lpstr>
      <vt:lpstr>Ухо колокола</vt:lpstr>
      <vt:lpstr>Чин освящения колокола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15. Колокольный звон</dc:title>
  <dc:creator>Ольга</dc:creator>
  <cp:lastModifiedBy>Olga</cp:lastModifiedBy>
  <cp:revision>16</cp:revision>
  <dcterms:created xsi:type="dcterms:W3CDTF">2014-04-15T17:58:06Z</dcterms:created>
  <dcterms:modified xsi:type="dcterms:W3CDTF">2015-04-24T17:49:02Z</dcterms:modified>
</cp:coreProperties>
</file>